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g/Mtmexuu+myKoFwkfQCoAh3uf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" name="Google Shape;72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p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p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p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p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" name="Google Shape;58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3" name="Google Shape;6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ội dung với Chú thích" type="objTx">
  <p:cSld name="OBJECT_WITH_CAPTION_TEX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/>
        </p:txBody>
      </p:sp>
      <p:sp>
        <p:nvSpPr>
          <p:cNvPr id="19" name="Google Shape;19;p3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0" name="Google Shape;20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êu đề và Nội dung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i Nội dung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3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" name="Google Shape;46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20.png"/><Relationship Id="rId7" Type="http://schemas.openxmlformats.org/officeDocument/2006/relationships/image" Target="../media/image5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jp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9.png"/><Relationship Id="rId1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Relationship Id="rId1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20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1414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"/>
          <p:cNvGrpSpPr/>
          <p:nvPr/>
        </p:nvGrpSpPr>
        <p:grpSpPr>
          <a:xfrm>
            <a:off x="866611" y="373761"/>
            <a:ext cx="7427069" cy="4396050"/>
            <a:chOff x="1155481" y="498348"/>
            <a:chExt cx="9902759" cy="5861400"/>
          </a:xfrm>
        </p:grpSpPr>
        <p:sp>
          <p:nvSpPr>
            <p:cNvPr id="75" name="Google Shape;75;p1"/>
            <p:cNvSpPr/>
            <p:nvPr/>
          </p:nvSpPr>
          <p:spPr>
            <a:xfrm>
              <a:off x="1155481" y="498348"/>
              <a:ext cx="5861400" cy="5861400"/>
            </a:xfrm>
            <a:prstGeom prst="ellipse">
              <a:avLst/>
            </a:prstGeom>
            <a:solidFill>
              <a:schemeClr val="accent1">
                <a:alpha val="54509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5196840" y="498348"/>
              <a:ext cx="5861400" cy="5861400"/>
            </a:xfrm>
            <a:prstGeom prst="ellipse">
              <a:avLst/>
            </a:prstGeom>
            <a:solidFill>
              <a:schemeClr val="accent1">
                <a:alpha val="54509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3165348" y="498348"/>
              <a:ext cx="5861400" cy="5861400"/>
            </a:xfrm>
            <a:prstGeom prst="ellipse">
              <a:avLst/>
            </a:prstGeom>
            <a:solidFill>
              <a:schemeClr val="accent1">
                <a:alpha val="69411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1"/>
          <p:cNvSpPr/>
          <p:nvPr/>
        </p:nvSpPr>
        <p:spPr>
          <a:xfrm>
            <a:off x="0" y="1885950"/>
            <a:ext cx="9144000" cy="13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"/>
          <p:cNvSpPr txBox="1"/>
          <p:nvPr>
            <p:ph type="ctrTitle"/>
          </p:nvPr>
        </p:nvSpPr>
        <p:spPr>
          <a:xfrm>
            <a:off x="1143000" y="2082404"/>
            <a:ext cx="68580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</a:pPr>
            <a:r>
              <a:rPr lang="vi" sz="3000">
                <a:solidFill>
                  <a:schemeClr val="dk2"/>
                </a:solidFill>
              </a:rPr>
              <a:t>BÁO CÁO ĐỒ ÁN MÔN HỌC</a:t>
            </a:r>
            <a:endParaRPr/>
          </a:p>
        </p:txBody>
      </p:sp>
      <p:sp>
        <p:nvSpPr>
          <p:cNvPr id="80" name="Google Shape;80;p1"/>
          <p:cNvSpPr txBox="1"/>
          <p:nvPr>
            <p:ph idx="1" type="subTitle"/>
          </p:nvPr>
        </p:nvSpPr>
        <p:spPr>
          <a:xfrm>
            <a:off x="1143000" y="3371850"/>
            <a:ext cx="6858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vi" sz="2100"/>
              <a:t>NHẬP MÔN THỊ GIÁC MÁY TÍNH</a:t>
            </a:r>
            <a:endParaRPr/>
          </a:p>
          <a:p>
            <a:pPr indent="0" lvl="0" marL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vi" sz="1400"/>
              <a:t>NHÓM 6</a:t>
            </a:r>
            <a:endParaRPr sz="1400"/>
          </a:p>
          <a:p>
            <a:pPr indent="0" lvl="0" marL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vi" sz="1400">
                <a:solidFill>
                  <a:srgbClr val="FFFFFF"/>
                </a:solidFill>
              </a:rPr>
              <a:t>Thành viên : 17520694 Đặng Khắc Lộc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vi" sz="1400">
                <a:solidFill>
                  <a:srgbClr val="FFFFFF"/>
                </a:solidFill>
              </a:rPr>
              <a:t>		   17520878 Nguyễn Tấn Phát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vi" sz="1400">
                <a:solidFill>
                  <a:srgbClr val="FFFFFF"/>
                </a:solidFill>
              </a:rPr>
              <a:t>		    17521232 Hồ Hoàng Tùng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vi"/>
              <a:t>a. Input và Output</a:t>
            </a:r>
            <a:endParaRPr/>
          </a:p>
        </p:txBody>
      </p:sp>
      <p:sp>
        <p:nvSpPr>
          <p:cNvPr id="155" name="Google Shape;155;p10"/>
          <p:cNvSpPr txBox="1"/>
          <p:nvPr>
            <p:ph idx="1" type="body"/>
          </p:nvPr>
        </p:nvSpPr>
        <p:spPr>
          <a:xfrm>
            <a:off x="888372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vi"/>
              <a:t>Input : Ảnh đã chụp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56" name="Google Shape;156;p10"/>
          <p:cNvSpPr txBox="1"/>
          <p:nvPr>
            <p:ph idx="2" type="body"/>
          </p:nvPr>
        </p:nvSpPr>
        <p:spPr>
          <a:xfrm>
            <a:off x="4572000" y="1268016"/>
            <a:ext cx="3886200" cy="3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vi"/>
              <a:t>Output : Ảnh đã qua xử lý (color filter)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57" name="Google Shape;15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372" y="2047562"/>
            <a:ext cx="2969138" cy="2917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051108"/>
            <a:ext cx="1392572" cy="137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8872" y="2047562"/>
            <a:ext cx="1392573" cy="1375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85744" y="2047562"/>
            <a:ext cx="1432171" cy="139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0" y="3563872"/>
            <a:ext cx="1415382" cy="139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78871" y="3563678"/>
            <a:ext cx="1415383" cy="140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06380" y="3563677"/>
            <a:ext cx="1432170" cy="141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vi"/>
              <a:t>b. Những kĩ thuật dùng trong bài toán</a:t>
            </a:r>
            <a:endParaRPr/>
          </a:p>
        </p:txBody>
      </p:sp>
      <p:sp>
        <p:nvSpPr>
          <p:cNvPr id="169" name="Google Shape;169;p1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vi"/>
              <a:t>-Threshold.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vi"/>
              <a:t>-Chuyển đổi hệ màu HSV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vi"/>
              <a:t>-Binary image.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vi"/>
              <a:t>-Grayscale.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vi"/>
              <a:t>-Convert color.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"/>
          <p:cNvSpPr/>
          <p:nvPr/>
        </p:nvSpPr>
        <p:spPr>
          <a:xfrm>
            <a:off x="-1" y="0"/>
            <a:ext cx="3756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2"/>
          <p:cNvSpPr txBox="1"/>
          <p:nvPr>
            <p:ph type="title"/>
          </p:nvPr>
        </p:nvSpPr>
        <p:spPr>
          <a:xfrm>
            <a:off x="445466" y="436418"/>
            <a:ext cx="2828100" cy="28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</a:pPr>
            <a:r>
              <a:rPr lang="vi" sz="4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Horror image</a:t>
            </a:r>
            <a:endParaRPr/>
          </a:p>
        </p:txBody>
      </p:sp>
      <p:sp>
        <p:nvSpPr>
          <p:cNvPr id="176" name="Google Shape;176;p12"/>
          <p:cNvSpPr txBox="1"/>
          <p:nvPr>
            <p:ph idx="2" type="body"/>
          </p:nvPr>
        </p:nvSpPr>
        <p:spPr>
          <a:xfrm>
            <a:off x="445466" y="3399765"/>
            <a:ext cx="28281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D8E2F3"/>
              </a:buClr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7" name="Google Shape;1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9299" y="152400"/>
            <a:ext cx="5082301" cy="381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vi"/>
              <a:t>a. Input và Output</a:t>
            </a:r>
            <a:endParaRPr/>
          </a:p>
        </p:txBody>
      </p:sp>
      <p:sp>
        <p:nvSpPr>
          <p:cNvPr id="183" name="Google Shape;183;p13"/>
          <p:cNvSpPr txBox="1"/>
          <p:nvPr>
            <p:ph idx="1" type="body"/>
          </p:nvPr>
        </p:nvSpPr>
        <p:spPr>
          <a:xfrm>
            <a:off x="480322" y="13625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vi"/>
              <a:t>Input :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84" name="Google Shape;184;p13"/>
          <p:cNvSpPr txBox="1"/>
          <p:nvPr>
            <p:ph idx="2" type="body"/>
          </p:nvPr>
        </p:nvSpPr>
        <p:spPr>
          <a:xfrm>
            <a:off x="4572000" y="1268016"/>
            <a:ext cx="3886200" cy="3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vi"/>
              <a:t>Output : 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85" name="Google Shape;1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425" y="1928200"/>
            <a:ext cx="388620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8075" y="1928200"/>
            <a:ext cx="3991299" cy="299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vi"/>
              <a:t>b. Những kĩ thuật dùng trong bài toán</a:t>
            </a:r>
            <a:endParaRPr/>
          </a:p>
        </p:txBody>
      </p:sp>
      <p:sp>
        <p:nvSpPr>
          <p:cNvPr id="192" name="Google Shape;192;p14"/>
          <p:cNvSpPr txBox="1"/>
          <p:nvPr>
            <p:ph idx="1" type="body"/>
          </p:nvPr>
        </p:nvSpPr>
        <p:spPr>
          <a:xfrm>
            <a:off x="628650" y="126804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vi"/>
              <a:t>-Chuyển ảnh từ dạng RGB sang HSV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vi"/>
              <a:t>-Điều chỉnh 3 thông số H, S, V tạo thành mặt nạ 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vi"/>
              <a:t>-Dùng mặt nạ ráp vào ảnh RGB ban đầu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vi"/>
              <a:t>Ta có được kết quả Horror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/>
          <p:nvPr/>
        </p:nvSpPr>
        <p:spPr>
          <a:xfrm>
            <a:off x="-1" y="0"/>
            <a:ext cx="3756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5"/>
          <p:cNvSpPr txBox="1"/>
          <p:nvPr>
            <p:ph type="title"/>
          </p:nvPr>
        </p:nvSpPr>
        <p:spPr>
          <a:xfrm>
            <a:off x="445476" y="436425"/>
            <a:ext cx="3061800" cy="28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</a:pPr>
            <a:r>
              <a:rPr lang="vi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Remove background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5"/>
          <p:cNvSpPr txBox="1"/>
          <p:nvPr>
            <p:ph idx="2" type="body"/>
          </p:nvPr>
        </p:nvSpPr>
        <p:spPr>
          <a:xfrm>
            <a:off x="445466" y="3399765"/>
            <a:ext cx="28281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D8E2F3"/>
              </a:buClr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0" name="Google Shape;2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4575" y="1213400"/>
            <a:ext cx="4355274" cy="22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vi"/>
              <a:t>a. Input và Output</a:t>
            </a:r>
            <a:endParaRPr/>
          </a:p>
        </p:txBody>
      </p:sp>
      <p:sp>
        <p:nvSpPr>
          <p:cNvPr id="206" name="Google Shape;206;p16"/>
          <p:cNvSpPr txBox="1"/>
          <p:nvPr>
            <p:ph idx="1" type="body"/>
          </p:nvPr>
        </p:nvSpPr>
        <p:spPr>
          <a:xfrm>
            <a:off x="480322" y="13625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vi"/>
              <a:t>Input :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207" name="Google Shape;207;p16"/>
          <p:cNvSpPr txBox="1"/>
          <p:nvPr>
            <p:ph idx="2" type="body"/>
          </p:nvPr>
        </p:nvSpPr>
        <p:spPr>
          <a:xfrm>
            <a:off x="4572000" y="1268016"/>
            <a:ext cx="3886200" cy="3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vi"/>
              <a:t>Output : 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08" name="Google Shape;2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2093925"/>
            <a:ext cx="8312201" cy="22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vi"/>
              <a:t>b. Những kĩ thuật dùng trong bài toán</a:t>
            </a:r>
            <a:endParaRPr/>
          </a:p>
        </p:txBody>
      </p:sp>
      <p:sp>
        <p:nvSpPr>
          <p:cNvPr id="214" name="Google Shape;214;p17"/>
          <p:cNvSpPr txBox="1"/>
          <p:nvPr>
            <p:ph idx="1" type="body"/>
          </p:nvPr>
        </p:nvSpPr>
        <p:spPr>
          <a:xfrm>
            <a:off x="628650" y="136089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Đọc ảnh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Tách ảnh vật thể và ảnh nền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Xử lý ảnh vật thể và ảnh nền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Hợp nhất ảnh vật thể và ảnh nền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/>
              <a:t>Các kĩ thuật dùng trong bài toán</a:t>
            </a:r>
            <a:endParaRPr/>
          </a:p>
        </p:txBody>
      </p:sp>
      <p:sp>
        <p:nvSpPr>
          <p:cNvPr id="220" name="Google Shape;220;p18"/>
          <p:cNvSpPr txBox="1"/>
          <p:nvPr>
            <p:ph idx="1" type="body"/>
          </p:nvPr>
        </p:nvSpPr>
        <p:spPr>
          <a:xfrm>
            <a:off x="628650" y="1369226"/>
            <a:ext cx="7886700" cy="3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vi"/>
              <a:t>Sử dụng model để tách mặt chính và mặt nền của ảnh và đổi size ảnh phù hợp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vi"/>
              <a:t>	Chuyển ảnh từ Uint8 sang Float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vi"/>
              <a:t>	Tạo mặt nạ nhị phân của ảnh rgb mapping dựa trên phương pháp dặt ngưỡng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vi"/>
              <a:t>	Áp dụng GaussianBlur để làm ngắn lại các Edge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vi"/>
              <a:t>	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/>
              <a:t>Phương pháp:</a:t>
            </a:r>
            <a:endParaRPr/>
          </a:p>
        </p:txBody>
      </p:sp>
      <p:sp>
        <p:nvSpPr>
          <p:cNvPr id="226" name="Google Shape;226;p1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vi"/>
              <a:t>Semantic Segmentation (RGB input)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vi"/>
              <a:t>	mean = [0.485, 0.456, 0.406], std = [0.229, 0.224, 0.225]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vi"/>
              <a:t>	FCN - Fully Convolutional Networks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vi"/>
              <a:t>			Pytorch - DeeplabV3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vi"/>
              <a:t>	Classification with DeepLabV3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1414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 txBox="1"/>
          <p:nvPr>
            <p:ph type="title"/>
          </p:nvPr>
        </p:nvSpPr>
        <p:spPr>
          <a:xfrm>
            <a:off x="5059975" y="1337975"/>
            <a:ext cx="3483900" cy="2743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vi" sz="4500"/>
              <a:t>                      </a:t>
            </a:r>
            <a:r>
              <a:rPr lang="vi" sz="4500">
                <a:solidFill>
                  <a:srgbClr val="FF9900"/>
                </a:solidFill>
              </a:rPr>
              <a:t>CHỦ ĐỀ : CÁC ỨNG DỤNG CỦA CAMERA 360 VÀ CẢI TIẾN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86" name="Google Shape;86;p2"/>
          <p:cNvSpPr/>
          <p:nvPr/>
        </p:nvSpPr>
        <p:spPr>
          <a:xfrm flipH="1">
            <a:off x="0" y="0"/>
            <a:ext cx="4629587" cy="51435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Kết quả hình ảnh cho camera 360 app" id="87" name="Google Shape;87;p2"/>
          <p:cNvPicPr preferRelativeResize="0"/>
          <p:nvPr/>
        </p:nvPicPr>
        <p:blipFill rotWithShape="1">
          <a:blip r:embed="rId3">
            <a:alphaModFix/>
          </a:blip>
          <a:srcRect b="0" l="5692" r="6464" t="0"/>
          <a:stretch/>
        </p:blipFill>
        <p:spPr>
          <a:xfrm>
            <a:off x="15" y="8"/>
            <a:ext cx="4518116" cy="5143500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/>
          <p:nvPr/>
        </p:nvSpPr>
        <p:spPr>
          <a:xfrm>
            <a:off x="-1" y="0"/>
            <a:ext cx="3756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0"/>
          <p:cNvSpPr txBox="1"/>
          <p:nvPr>
            <p:ph type="title"/>
          </p:nvPr>
        </p:nvSpPr>
        <p:spPr>
          <a:xfrm>
            <a:off x="359576" y="479375"/>
            <a:ext cx="3222900" cy="28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Change gray background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0"/>
          <p:cNvSpPr txBox="1"/>
          <p:nvPr>
            <p:ph idx="2" type="body"/>
          </p:nvPr>
        </p:nvSpPr>
        <p:spPr>
          <a:xfrm>
            <a:off x="445466" y="3399765"/>
            <a:ext cx="28281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D8E2F3"/>
              </a:buClr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34" name="Google Shape;23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8750" y="1784600"/>
            <a:ext cx="2459000" cy="19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7750" y="1803250"/>
            <a:ext cx="2405299" cy="19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vi"/>
              <a:t>a. Input và Output</a:t>
            </a:r>
            <a:endParaRPr/>
          </a:p>
        </p:txBody>
      </p:sp>
      <p:sp>
        <p:nvSpPr>
          <p:cNvPr id="241" name="Google Shape;241;p21"/>
          <p:cNvSpPr txBox="1"/>
          <p:nvPr>
            <p:ph idx="1" type="body"/>
          </p:nvPr>
        </p:nvSpPr>
        <p:spPr>
          <a:xfrm>
            <a:off x="480322" y="13625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vi"/>
              <a:t>Input :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242" name="Google Shape;242;p21"/>
          <p:cNvSpPr txBox="1"/>
          <p:nvPr>
            <p:ph idx="2" type="body"/>
          </p:nvPr>
        </p:nvSpPr>
        <p:spPr>
          <a:xfrm>
            <a:off x="4572000" y="1268016"/>
            <a:ext cx="3886200" cy="3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vi"/>
              <a:t>Output : 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43" name="Google Shape;24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100" y="2169075"/>
            <a:ext cx="3126925" cy="22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6225" y="2169075"/>
            <a:ext cx="3187476" cy="227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vi"/>
              <a:t>b. Kĩ thuật dùng trong bài toán</a:t>
            </a:r>
            <a:endParaRPr/>
          </a:p>
        </p:txBody>
      </p:sp>
      <p:sp>
        <p:nvSpPr>
          <p:cNvPr id="250" name="Google Shape;250;p2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vi"/>
              <a:t>Làm xám phần nền và tiến hành ghép phần chính và phần nền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/>
          <p:nvPr/>
        </p:nvSpPr>
        <p:spPr>
          <a:xfrm>
            <a:off x="-1" y="0"/>
            <a:ext cx="3756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/>
          <p:cNvSpPr txBox="1"/>
          <p:nvPr>
            <p:ph type="title"/>
          </p:nvPr>
        </p:nvSpPr>
        <p:spPr>
          <a:xfrm>
            <a:off x="210850" y="479375"/>
            <a:ext cx="3457500" cy="28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Put object in background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/>
          <p:cNvSpPr txBox="1"/>
          <p:nvPr>
            <p:ph idx="2" type="body"/>
          </p:nvPr>
        </p:nvSpPr>
        <p:spPr>
          <a:xfrm>
            <a:off x="445466" y="3399765"/>
            <a:ext cx="28281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D8E2F3"/>
              </a:buClr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8" name="Google Shape;25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3538" y="1568363"/>
            <a:ext cx="2629801" cy="176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350" y="1568375"/>
            <a:ext cx="2577796" cy="17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vi"/>
              <a:t>a. Input và Output</a:t>
            </a:r>
            <a:endParaRPr/>
          </a:p>
        </p:txBody>
      </p:sp>
      <p:sp>
        <p:nvSpPr>
          <p:cNvPr id="265" name="Google Shape;265;p24"/>
          <p:cNvSpPr txBox="1"/>
          <p:nvPr>
            <p:ph idx="1" type="body"/>
          </p:nvPr>
        </p:nvSpPr>
        <p:spPr>
          <a:xfrm>
            <a:off x="480322" y="1362544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vi"/>
              <a:t>Input :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266" name="Google Shape;266;p24"/>
          <p:cNvSpPr txBox="1"/>
          <p:nvPr>
            <p:ph idx="2" type="body"/>
          </p:nvPr>
        </p:nvSpPr>
        <p:spPr>
          <a:xfrm>
            <a:off x="4572000" y="1268041"/>
            <a:ext cx="3886200" cy="3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vi"/>
              <a:t>Output : 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67" name="Google Shape;2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325" y="2083800"/>
            <a:ext cx="3668001" cy="246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7350" y="2083800"/>
            <a:ext cx="3668000" cy="24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vi"/>
              <a:t>b. Kĩ thuật dùng trong bài toán</a:t>
            </a:r>
            <a:endParaRPr/>
          </a:p>
        </p:txBody>
      </p:sp>
      <p:sp>
        <p:nvSpPr>
          <p:cNvPr id="274" name="Google Shape;274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vi"/>
              <a:t>Thay phần nền và tiến hành ghép phần chính và phần nền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56616" y="0"/>
            <a:ext cx="8182800" cy="51435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199895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6"/>
          <p:cNvSpPr txBox="1"/>
          <p:nvPr>
            <p:ph type="title"/>
          </p:nvPr>
        </p:nvSpPr>
        <p:spPr>
          <a:xfrm>
            <a:off x="2284026" y="1532747"/>
            <a:ext cx="4578900" cy="15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Calibri"/>
              <a:buNone/>
            </a:pPr>
            <a:r>
              <a:rPr lang="vi" sz="4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THANKS FOR WATCHING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/>
              <a:t>Backup</a:t>
            </a:r>
            <a:endParaRPr/>
          </a:p>
        </p:txBody>
      </p:sp>
      <p:sp>
        <p:nvSpPr>
          <p:cNvPr id="288" name="Google Shape;288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2045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200">
                <a:solidFill>
                  <a:srgbClr val="424242"/>
                </a:solidFill>
                <a:highlight>
                  <a:srgbClr val="FFFFFF"/>
                </a:highlight>
              </a:rPr>
              <a:t>HSV hay còn gọi là không gian màu HSB là một không gian màu dựa trên 3 thông số chính của không gian màu :</a:t>
            </a:r>
            <a:endParaRPr sz="12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Char char="●"/>
            </a:pPr>
            <a:r>
              <a:rPr lang="vi" sz="1200">
                <a:solidFill>
                  <a:srgbClr val="424242"/>
                </a:solidFill>
                <a:highlight>
                  <a:srgbClr val="FFFFFF"/>
                </a:highlight>
              </a:rPr>
              <a:t>H viết tắt của từ HUE có nghĩa là vùng màu</a:t>
            </a:r>
            <a:endParaRPr sz="12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Char char="●"/>
            </a:pPr>
            <a:r>
              <a:rPr lang="vi" sz="1200">
                <a:solidFill>
                  <a:srgbClr val="424242"/>
                </a:solidFill>
                <a:highlight>
                  <a:srgbClr val="FFFFFF"/>
                </a:highlight>
              </a:rPr>
              <a:t>S Viết tắt của từ SATURATIO</a:t>
            </a:r>
            <a:r>
              <a:rPr i="1" lang="vi" sz="1200">
                <a:solidFill>
                  <a:srgbClr val="424242"/>
                </a:solidFill>
                <a:highlight>
                  <a:srgbClr val="FFFFFF"/>
                </a:highlight>
              </a:rPr>
              <a:t>N </a:t>
            </a:r>
            <a:r>
              <a:rPr lang="vi" sz="1200">
                <a:solidFill>
                  <a:srgbClr val="424242"/>
                </a:solidFill>
                <a:highlight>
                  <a:srgbClr val="FFFFFF"/>
                </a:highlight>
              </a:rPr>
              <a:t>có nghĩa</a:t>
            </a:r>
            <a:r>
              <a:rPr i="1" lang="vi" sz="1200">
                <a:solidFill>
                  <a:srgbClr val="424242"/>
                </a:solidFill>
                <a:highlight>
                  <a:srgbClr val="FFFFFF"/>
                </a:highlight>
              </a:rPr>
              <a:t> là độ bão hòa màu .</a:t>
            </a:r>
            <a:endParaRPr i="1" sz="12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Char char="●"/>
            </a:pPr>
            <a:r>
              <a:rPr lang="vi" sz="1200">
                <a:solidFill>
                  <a:srgbClr val="424242"/>
                </a:solidFill>
                <a:highlight>
                  <a:srgbClr val="FFFFFF"/>
                </a:highlight>
              </a:rPr>
              <a:t>V viết tắt của chữ VALUE có nghĩ là giá trị hay độ sáng của màu sắc.</a:t>
            </a:r>
            <a:endParaRPr sz="12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/>
          <p:nvPr>
            <p:ph type="title"/>
          </p:nvPr>
        </p:nvSpPr>
        <p:spPr>
          <a:xfrm>
            <a:off x="311700" y="198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vi"/>
              <a:t>Các chức năng của app 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vi" sz="1800"/>
              <a:t>_</a:t>
            </a:r>
            <a:r>
              <a:rPr lang="vi"/>
              <a:t> </a:t>
            </a:r>
            <a:r>
              <a:rPr lang="vi" sz="1800"/>
              <a:t>Chức năng tiền chụp ảnh 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vi" sz="1800"/>
              <a:t>Sticker (Giải quyết bài toán thực tại ảo AR + Morphology và Binary images)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vi" sz="1800"/>
              <a:t>Horror image (Morphology và Binary images)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vi" sz="1800"/>
              <a:t>_ Chức năng hậu chụp ảnh :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vi" sz="1800"/>
              <a:t>   +Trộn màu ảnh (Vàng, color_overlay, portrait, shining, dark, gray) với kĩ thuật    lọc ảnh nâng cao.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vi" sz="1800"/>
              <a:t>   + Remove background (Segmentation)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vi" sz="1800"/>
              <a:t>   + Change gray background (Segmentation)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vi" sz="1800"/>
              <a:t>   + Put object in background (Segmentation)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vi" sz="2400"/>
              <a:t>Sticker                  Horror image                  Trộn màu ảnh  </a:t>
            </a:r>
            <a:r>
              <a:rPr lang="vi"/>
              <a:t>        </a:t>
            </a:r>
            <a:endParaRPr/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550" y="1170125"/>
            <a:ext cx="1917950" cy="11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888777" y="1170125"/>
            <a:ext cx="1917950" cy="11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4863" y="1192633"/>
            <a:ext cx="581416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06274" y="1191900"/>
            <a:ext cx="581400" cy="57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87672" y="1196519"/>
            <a:ext cx="581400" cy="564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24875" y="1766060"/>
            <a:ext cx="581400" cy="57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06273" y="1764983"/>
            <a:ext cx="581401" cy="57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87678" y="1761452"/>
            <a:ext cx="581400" cy="57485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 txBox="1"/>
          <p:nvPr>
            <p:ph type="title"/>
          </p:nvPr>
        </p:nvSpPr>
        <p:spPr>
          <a:xfrm>
            <a:off x="152400" y="2884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vi" sz="2400"/>
              <a:t>RM Background      Gray background          Put in background  </a:t>
            </a:r>
            <a:r>
              <a:rPr lang="vi"/>
              <a:t>        </a:t>
            </a:r>
            <a:endParaRPr/>
          </a:p>
        </p:txBody>
      </p:sp>
      <p:pic>
        <p:nvPicPr>
          <p:cNvPr id="107" name="Google Shape;107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7550" y="3685225"/>
            <a:ext cx="1917951" cy="97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732150" y="3685225"/>
            <a:ext cx="1346194" cy="97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78350" y="3694531"/>
            <a:ext cx="1346200" cy="96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88900" y="3694525"/>
            <a:ext cx="1457129" cy="97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446025" y="3694532"/>
            <a:ext cx="1457126" cy="97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/>
          <p:nvPr/>
        </p:nvSpPr>
        <p:spPr>
          <a:xfrm>
            <a:off x="-1" y="0"/>
            <a:ext cx="3756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 txBox="1"/>
          <p:nvPr>
            <p:ph type="title"/>
          </p:nvPr>
        </p:nvSpPr>
        <p:spPr>
          <a:xfrm>
            <a:off x="445466" y="436418"/>
            <a:ext cx="2828100" cy="28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</a:pPr>
            <a:r>
              <a:rPr lang="vi" sz="4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Sticker</a:t>
            </a:r>
            <a:endParaRPr/>
          </a:p>
        </p:txBody>
      </p:sp>
      <p:sp>
        <p:nvSpPr>
          <p:cNvPr id="118" name="Google Shape;118;p5"/>
          <p:cNvSpPr txBox="1"/>
          <p:nvPr>
            <p:ph idx="2" type="body"/>
          </p:nvPr>
        </p:nvSpPr>
        <p:spPr>
          <a:xfrm>
            <a:off x="445466" y="3399765"/>
            <a:ext cx="28281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D8E2F3"/>
              </a:buClr>
              <a:buSzPts val="1800"/>
              <a:buNone/>
            </a:pPr>
            <a:r>
              <a:rPr lang="vi">
                <a:solidFill>
                  <a:srgbClr val="000000"/>
                </a:solidFill>
              </a:rPr>
              <a:t>AR Selfie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9125" y="859050"/>
            <a:ext cx="4051425" cy="32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/>
              <a:t>Input và Output</a:t>
            </a:r>
            <a:endParaRPr/>
          </a:p>
        </p:txBody>
      </p:sp>
      <p:sp>
        <p:nvSpPr>
          <p:cNvPr id="125" name="Google Shape;125;p6"/>
          <p:cNvSpPr txBox="1"/>
          <p:nvPr>
            <p:ph idx="1" type="body"/>
          </p:nvPr>
        </p:nvSpPr>
        <p:spPr>
          <a:xfrm>
            <a:off x="628650" y="1369225"/>
            <a:ext cx="3710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vi"/>
              <a:t>Input : Ảnh hiện trên camera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26" name="Google Shape;12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100" y="2069450"/>
            <a:ext cx="1966475" cy="30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 txBox="1"/>
          <p:nvPr>
            <p:ph idx="1" type="body"/>
          </p:nvPr>
        </p:nvSpPr>
        <p:spPr>
          <a:xfrm>
            <a:off x="4699475" y="1369225"/>
            <a:ext cx="3710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vi"/>
              <a:t>Output : Ảnh được trên sửa bằng công nghệ AR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28" name="Google Shape;12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1075" y="2069450"/>
            <a:ext cx="1966475" cy="30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/>
              <a:t>Kĩ thuật trong bài toán Sticker</a:t>
            </a:r>
            <a:endParaRPr/>
          </a:p>
        </p:txBody>
      </p:sp>
      <p:sp>
        <p:nvSpPr>
          <p:cNvPr id="134" name="Google Shape;134;p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vi"/>
              <a:t>Facial landmark detection với thư viện dlib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6138" y="1842324"/>
            <a:ext cx="6771727" cy="210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/>
          <p:nvPr>
            <p:ph idx="1" type="body"/>
          </p:nvPr>
        </p:nvSpPr>
        <p:spPr>
          <a:xfrm>
            <a:off x="628650" y="402125"/>
            <a:ext cx="7886700" cy="46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vi">
                <a:solidFill>
                  <a:schemeClr val="dk1"/>
                </a:solidFill>
                <a:highlight>
                  <a:srgbClr val="FFFFFF"/>
                </a:highlight>
              </a:rPr>
              <a:t>Facial landmark detection : Dlib sẽ xác định xác định 68 điểm chính theo tọa độ (x,y) (keypoint) cấu tạo nên khuôn mặt người như hình dưới : 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vi" sz="1400">
                <a:solidFill>
                  <a:schemeClr val="dk1"/>
                </a:solidFill>
                <a:highlight>
                  <a:srgbClr val="FFFFFF"/>
                </a:highlight>
              </a:rPr>
              <a:t>Jaw point = 1-17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vi" sz="1400">
                <a:solidFill>
                  <a:schemeClr val="dk1"/>
                </a:solidFill>
                <a:highlight>
                  <a:srgbClr val="FFFFFF"/>
                </a:highlight>
              </a:rPr>
              <a:t>Left-brow point = 18-22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vi" sz="1400">
                <a:solidFill>
                  <a:schemeClr val="dk1"/>
                </a:solidFill>
                <a:highlight>
                  <a:srgbClr val="FFFFFF"/>
                </a:highlight>
              </a:rPr>
              <a:t>Right-brow point = 23-27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vi" sz="1400">
                <a:solidFill>
                  <a:schemeClr val="dk1"/>
                </a:solidFill>
                <a:highlight>
                  <a:srgbClr val="FFFFFF"/>
                </a:highlight>
              </a:rPr>
              <a:t>Nose point = 28-36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vi" sz="1400">
                <a:solidFill>
                  <a:schemeClr val="dk1"/>
                </a:solidFill>
                <a:highlight>
                  <a:srgbClr val="FFFFFF"/>
                </a:highlight>
              </a:rPr>
              <a:t>Left-eye point = 37-42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vi" sz="1400">
                <a:solidFill>
                  <a:schemeClr val="dk1"/>
                </a:solidFill>
                <a:highlight>
                  <a:srgbClr val="FFFFFF"/>
                </a:highlight>
              </a:rPr>
              <a:t>Right-eye point = 43-48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vi" sz="1400">
                <a:solidFill>
                  <a:schemeClr val="dk1"/>
                </a:solidFill>
                <a:highlight>
                  <a:srgbClr val="FFFFFF"/>
                </a:highlight>
              </a:rPr>
              <a:t>Mouth point = 49-68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41" name="Google Shape;14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0075" y="1856675"/>
            <a:ext cx="4719375" cy="310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/>
          <p:nvPr/>
        </p:nvSpPr>
        <p:spPr>
          <a:xfrm>
            <a:off x="-1" y="0"/>
            <a:ext cx="3756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9"/>
          <p:cNvSpPr txBox="1"/>
          <p:nvPr>
            <p:ph type="title"/>
          </p:nvPr>
        </p:nvSpPr>
        <p:spPr>
          <a:xfrm>
            <a:off x="445466" y="436418"/>
            <a:ext cx="2828100" cy="28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</a:pPr>
            <a:r>
              <a:rPr lang="vi" sz="4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vi" sz="4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color filter</a:t>
            </a:r>
            <a:endParaRPr/>
          </a:p>
        </p:txBody>
      </p:sp>
      <p:sp>
        <p:nvSpPr>
          <p:cNvPr id="148" name="Google Shape;148;p9"/>
          <p:cNvSpPr txBox="1"/>
          <p:nvPr>
            <p:ph idx="2" type="body"/>
          </p:nvPr>
        </p:nvSpPr>
        <p:spPr>
          <a:xfrm>
            <a:off x="445466" y="3399765"/>
            <a:ext cx="28281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D8E2F3"/>
              </a:buClr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9" name="Google Shape;149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1704" y="436418"/>
            <a:ext cx="3192300" cy="41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